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692" r:id="rId2"/>
  </p:sldMasterIdLst>
  <p:notesMasterIdLst>
    <p:notesMasterId r:id="rId28"/>
  </p:notesMasterIdLst>
  <p:sldIdLst>
    <p:sldId id="356" r:id="rId3"/>
    <p:sldId id="351" r:id="rId4"/>
    <p:sldId id="357" r:id="rId5"/>
    <p:sldId id="355" r:id="rId6"/>
    <p:sldId id="354" r:id="rId7"/>
    <p:sldId id="358" r:id="rId8"/>
    <p:sldId id="352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634"/>
    <a:srgbClr val="E7E7E7"/>
    <a:srgbClr val="259D56"/>
    <a:srgbClr val="CDA46F"/>
    <a:srgbClr val="39404A"/>
    <a:srgbClr val="9D8368"/>
    <a:srgbClr val="138ADD"/>
    <a:srgbClr val="4ED4AC"/>
    <a:srgbClr val="0D95BC"/>
    <a:srgbClr val="00B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83C3A-55E4-4B9E-8C04-C42A7933B5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006A89-E899-4C6E-9E49-8FB1D775285F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اجباری</a:t>
          </a:r>
          <a:endParaRPr lang="en-US" dirty="0">
            <a:cs typeface="B Titr" panose="00000700000000000000" pitchFamily="2" charset="-78"/>
          </a:endParaRPr>
        </a:p>
      </dgm:t>
    </dgm:pt>
    <dgm:pt modelId="{252CE625-C355-400F-9F70-8476EB6E0E8D}" type="parTrans" cxnId="{5E2F0F24-233E-4AB4-BFCC-F5E9A3D8CC51}">
      <dgm:prSet/>
      <dgm:spPr/>
      <dgm:t>
        <a:bodyPr/>
        <a:lstStyle/>
        <a:p>
          <a:endParaRPr lang="en-US"/>
        </a:p>
      </dgm:t>
    </dgm:pt>
    <dgm:pt modelId="{C448F084-E7F7-47A5-83B6-B8C34A65CA27}" type="sibTrans" cxnId="{5E2F0F24-233E-4AB4-BFCC-F5E9A3D8CC51}">
      <dgm:prSet/>
      <dgm:spPr/>
      <dgm:t>
        <a:bodyPr/>
        <a:lstStyle/>
        <a:p>
          <a:endParaRPr lang="en-US"/>
        </a:p>
      </dgm:t>
    </dgm:pt>
    <dgm:pt modelId="{649BBEA9-A684-4BC8-924E-8EA0E6A24021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اختیاری</a:t>
          </a:r>
          <a:endParaRPr lang="en-US" dirty="0">
            <a:cs typeface="B Titr" panose="00000700000000000000" pitchFamily="2" charset="-78"/>
          </a:endParaRPr>
        </a:p>
      </dgm:t>
    </dgm:pt>
    <dgm:pt modelId="{FCEAE8D8-FFFF-4D15-9164-A5FE2601D1D3}" type="parTrans" cxnId="{3FD532DF-3287-47B6-B0B3-EC3C46E00813}">
      <dgm:prSet/>
      <dgm:spPr/>
      <dgm:t>
        <a:bodyPr/>
        <a:lstStyle/>
        <a:p>
          <a:endParaRPr lang="en-US"/>
        </a:p>
      </dgm:t>
    </dgm:pt>
    <dgm:pt modelId="{D3C52FA9-7C84-447A-9514-AAE3C5682AE9}" type="sibTrans" cxnId="{3FD532DF-3287-47B6-B0B3-EC3C46E00813}">
      <dgm:prSet/>
      <dgm:spPr/>
      <dgm:t>
        <a:bodyPr/>
        <a:lstStyle/>
        <a:p>
          <a:endParaRPr lang="en-US"/>
        </a:p>
      </dgm:t>
    </dgm:pt>
    <dgm:pt modelId="{F7B9E219-C626-41A9-A95A-52C04487A7E4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صاحبان حرف و مشاغل آزاد</a:t>
          </a:r>
          <a:endParaRPr lang="en-US" dirty="0">
            <a:cs typeface="B Titr" panose="00000700000000000000" pitchFamily="2" charset="-78"/>
          </a:endParaRPr>
        </a:p>
      </dgm:t>
    </dgm:pt>
    <dgm:pt modelId="{9260C4C5-E303-4907-8C8F-D96FC7B10C44}" type="parTrans" cxnId="{51687E64-6E0E-4278-B656-9AC3BF9F15EB}">
      <dgm:prSet/>
      <dgm:spPr/>
      <dgm:t>
        <a:bodyPr/>
        <a:lstStyle/>
        <a:p>
          <a:endParaRPr lang="en-US"/>
        </a:p>
      </dgm:t>
    </dgm:pt>
    <dgm:pt modelId="{A92A3BF6-324F-4E8C-BDDF-1FE2C706847B}" type="sibTrans" cxnId="{51687E64-6E0E-4278-B656-9AC3BF9F15EB}">
      <dgm:prSet/>
      <dgm:spPr/>
      <dgm:t>
        <a:bodyPr/>
        <a:lstStyle/>
        <a:p>
          <a:endParaRPr lang="en-US"/>
        </a:p>
      </dgm:t>
    </dgm:pt>
    <dgm:pt modelId="{30E4EDB7-6A8B-4367-8333-C25C34742711}" type="pres">
      <dgm:prSet presAssocID="{B4883C3A-55E4-4B9E-8C04-C42A7933B57D}" presName="diagram" presStyleCnt="0">
        <dgm:presLayoutVars>
          <dgm:dir/>
          <dgm:resizeHandles val="exact"/>
        </dgm:presLayoutVars>
      </dgm:prSet>
      <dgm:spPr/>
    </dgm:pt>
    <dgm:pt modelId="{7D66B7E6-BD01-4802-B2BE-F8275953A2E8}" type="pres">
      <dgm:prSet presAssocID="{3C006A89-E899-4C6E-9E49-8FB1D775285F}" presName="node" presStyleLbl="node1" presStyleIdx="0" presStyleCnt="3" custScaleX="42121" custScaleY="14158" custLinFactNeighborX="-1540" custLinFactNeighborY="-12797">
        <dgm:presLayoutVars>
          <dgm:bulletEnabled val="1"/>
        </dgm:presLayoutVars>
      </dgm:prSet>
      <dgm:spPr/>
    </dgm:pt>
    <dgm:pt modelId="{DC2F4809-F374-42E7-80C0-FD541964FF53}" type="pres">
      <dgm:prSet presAssocID="{C448F084-E7F7-47A5-83B6-B8C34A65CA27}" presName="sibTrans" presStyleCnt="0"/>
      <dgm:spPr/>
    </dgm:pt>
    <dgm:pt modelId="{DA1B6A96-4ABC-4EA7-BA82-3895C699ABCB}" type="pres">
      <dgm:prSet presAssocID="{649BBEA9-A684-4BC8-924E-8EA0E6A24021}" presName="node" presStyleLbl="node1" presStyleIdx="1" presStyleCnt="3" custScaleX="42121" custScaleY="14158" custLinFactNeighborX="-28579" custLinFactNeighborY="13758">
        <dgm:presLayoutVars>
          <dgm:bulletEnabled val="1"/>
        </dgm:presLayoutVars>
      </dgm:prSet>
      <dgm:spPr/>
    </dgm:pt>
    <dgm:pt modelId="{AA6397B0-88BF-4199-9D21-52F9F70705CE}" type="pres">
      <dgm:prSet presAssocID="{D3C52FA9-7C84-447A-9514-AAE3C5682AE9}" presName="sibTrans" presStyleCnt="0"/>
      <dgm:spPr/>
    </dgm:pt>
    <dgm:pt modelId="{95BDD3A1-C788-43F6-9D4D-A9F2F262A504}" type="pres">
      <dgm:prSet presAssocID="{F7B9E219-C626-41A9-A95A-52C04487A7E4}" presName="node" presStyleLbl="node1" presStyleIdx="2" presStyleCnt="3" custScaleX="42121" custScaleY="14158" custLinFactNeighborX="27358" custLinFactNeighborY="5679">
        <dgm:presLayoutVars>
          <dgm:bulletEnabled val="1"/>
        </dgm:presLayoutVars>
      </dgm:prSet>
      <dgm:spPr/>
    </dgm:pt>
  </dgm:ptLst>
  <dgm:cxnLst>
    <dgm:cxn modelId="{23A3EF1E-346D-4A3A-A71D-B3445793D1F3}" type="presOf" srcId="{F7B9E219-C626-41A9-A95A-52C04487A7E4}" destId="{95BDD3A1-C788-43F6-9D4D-A9F2F262A504}" srcOrd="0" destOrd="0" presId="urn:microsoft.com/office/officeart/2005/8/layout/default"/>
    <dgm:cxn modelId="{5E2F0F24-233E-4AB4-BFCC-F5E9A3D8CC51}" srcId="{B4883C3A-55E4-4B9E-8C04-C42A7933B57D}" destId="{3C006A89-E899-4C6E-9E49-8FB1D775285F}" srcOrd="0" destOrd="0" parTransId="{252CE625-C355-400F-9F70-8476EB6E0E8D}" sibTransId="{C448F084-E7F7-47A5-83B6-B8C34A65CA27}"/>
    <dgm:cxn modelId="{A94D775C-FD54-4D1D-B3BC-DB8A1AC0749B}" type="presOf" srcId="{649BBEA9-A684-4BC8-924E-8EA0E6A24021}" destId="{DA1B6A96-4ABC-4EA7-BA82-3895C699ABCB}" srcOrd="0" destOrd="0" presId="urn:microsoft.com/office/officeart/2005/8/layout/default"/>
    <dgm:cxn modelId="{51687E64-6E0E-4278-B656-9AC3BF9F15EB}" srcId="{B4883C3A-55E4-4B9E-8C04-C42A7933B57D}" destId="{F7B9E219-C626-41A9-A95A-52C04487A7E4}" srcOrd="2" destOrd="0" parTransId="{9260C4C5-E303-4907-8C8F-D96FC7B10C44}" sibTransId="{A92A3BF6-324F-4E8C-BDDF-1FE2C706847B}"/>
    <dgm:cxn modelId="{687F4ECB-4584-4857-8C2F-A80154AFD4C5}" type="presOf" srcId="{B4883C3A-55E4-4B9E-8C04-C42A7933B57D}" destId="{30E4EDB7-6A8B-4367-8333-C25C34742711}" srcOrd="0" destOrd="0" presId="urn:microsoft.com/office/officeart/2005/8/layout/default"/>
    <dgm:cxn modelId="{3FD532DF-3287-47B6-B0B3-EC3C46E00813}" srcId="{B4883C3A-55E4-4B9E-8C04-C42A7933B57D}" destId="{649BBEA9-A684-4BC8-924E-8EA0E6A24021}" srcOrd="1" destOrd="0" parTransId="{FCEAE8D8-FFFF-4D15-9164-A5FE2601D1D3}" sibTransId="{D3C52FA9-7C84-447A-9514-AAE3C5682AE9}"/>
    <dgm:cxn modelId="{6D0694FB-F82C-4311-832E-430AE21543EC}" type="presOf" srcId="{3C006A89-E899-4C6E-9E49-8FB1D775285F}" destId="{7D66B7E6-BD01-4802-B2BE-F8275953A2E8}" srcOrd="0" destOrd="0" presId="urn:microsoft.com/office/officeart/2005/8/layout/default"/>
    <dgm:cxn modelId="{4E43458B-D20C-461C-B0AE-951C7BA04B49}" type="presParOf" srcId="{30E4EDB7-6A8B-4367-8333-C25C34742711}" destId="{7D66B7E6-BD01-4802-B2BE-F8275953A2E8}" srcOrd="0" destOrd="0" presId="urn:microsoft.com/office/officeart/2005/8/layout/default"/>
    <dgm:cxn modelId="{7A9B339D-E557-4C35-8A86-930A48922F3A}" type="presParOf" srcId="{30E4EDB7-6A8B-4367-8333-C25C34742711}" destId="{DC2F4809-F374-42E7-80C0-FD541964FF53}" srcOrd="1" destOrd="0" presId="urn:microsoft.com/office/officeart/2005/8/layout/default"/>
    <dgm:cxn modelId="{1E06305E-E20A-47DE-B3EE-561011353A8D}" type="presParOf" srcId="{30E4EDB7-6A8B-4367-8333-C25C34742711}" destId="{DA1B6A96-4ABC-4EA7-BA82-3895C699ABCB}" srcOrd="2" destOrd="0" presId="urn:microsoft.com/office/officeart/2005/8/layout/default"/>
    <dgm:cxn modelId="{894ED09E-CFAA-4F19-AE36-D164221D4329}" type="presParOf" srcId="{30E4EDB7-6A8B-4367-8333-C25C34742711}" destId="{AA6397B0-88BF-4199-9D21-52F9F70705CE}" srcOrd="3" destOrd="0" presId="urn:microsoft.com/office/officeart/2005/8/layout/default"/>
    <dgm:cxn modelId="{A1E9E3A7-4688-4DFB-91A0-02059F12B957}" type="presParOf" srcId="{30E4EDB7-6A8B-4367-8333-C25C34742711}" destId="{95BDD3A1-C788-43F6-9D4D-A9F2F262A50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6B7E6-BD01-4802-B2BE-F8275953A2E8}">
      <dsp:nvSpPr>
        <dsp:cNvPr id="0" name=""/>
        <dsp:cNvSpPr/>
      </dsp:nvSpPr>
      <dsp:spPr>
        <a:xfrm>
          <a:off x="111358" y="357824"/>
          <a:ext cx="3503021" cy="706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Titr" panose="00000700000000000000" pitchFamily="2" charset="-78"/>
            </a:rPr>
            <a:t>اجباری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111358" y="357824"/>
        <a:ext cx="3503021" cy="706475"/>
      </dsp:txXfrm>
    </dsp:sp>
    <dsp:sp modelId="{DA1B6A96-4ABC-4EA7-BA82-3895C699ABCB}">
      <dsp:nvSpPr>
        <dsp:cNvPr id="0" name=""/>
        <dsp:cNvSpPr/>
      </dsp:nvSpPr>
      <dsp:spPr>
        <a:xfrm>
          <a:off x="2197320" y="1682902"/>
          <a:ext cx="3503021" cy="706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Titr" panose="00000700000000000000" pitchFamily="2" charset="-78"/>
            </a:rPr>
            <a:t>اختیاری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2197320" y="1682902"/>
        <a:ext cx="3503021" cy="706475"/>
      </dsp:txXfrm>
    </dsp:sp>
    <dsp:sp modelId="{95BDD3A1-C788-43F6-9D4D-A9F2F262A504}">
      <dsp:nvSpPr>
        <dsp:cNvPr id="0" name=""/>
        <dsp:cNvSpPr/>
      </dsp:nvSpPr>
      <dsp:spPr>
        <a:xfrm>
          <a:off x="4682019" y="2817898"/>
          <a:ext cx="3503021" cy="706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Titr" panose="00000700000000000000" pitchFamily="2" charset="-78"/>
            </a:rPr>
            <a:t>صاحبان حرف و مشاغل آزاد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4682019" y="2817898"/>
        <a:ext cx="3503021" cy="706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9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50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38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2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50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66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0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6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87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92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73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14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1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52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9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2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1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3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9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5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5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C080B99-07D2-4EFE-919F-8D441B19C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9143996" cy="4159244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A8ECF8-9EC0-4371-9073-B718C78D330B}"/>
              </a:ext>
            </a:extLst>
          </p:cNvPr>
          <p:cNvSpPr/>
          <p:nvPr userDrawn="1"/>
        </p:nvSpPr>
        <p:spPr>
          <a:xfrm>
            <a:off x="4490376" y="6021955"/>
            <a:ext cx="4653624" cy="836047"/>
          </a:xfrm>
          <a:custGeom>
            <a:avLst/>
            <a:gdLst>
              <a:gd name="connsiteX0" fmla="*/ 0 w 6204832"/>
              <a:gd name="connsiteY0" fmla="*/ 0 h 836047"/>
              <a:gd name="connsiteX1" fmla="*/ 304730 w 6204832"/>
              <a:gd name="connsiteY1" fmla="*/ 38149 h 836047"/>
              <a:gd name="connsiteX2" fmla="*/ 3397819 w 6204832"/>
              <a:gd name="connsiteY2" fmla="*/ 210757 h 836047"/>
              <a:gd name="connsiteX3" fmla="*/ 5889052 w 6204832"/>
              <a:gd name="connsiteY3" fmla="*/ 99488 h 836047"/>
              <a:gd name="connsiteX4" fmla="*/ 6204832 w 6204832"/>
              <a:gd name="connsiteY4" fmla="*/ 63660 h 836047"/>
              <a:gd name="connsiteX5" fmla="*/ 6204832 w 6204832"/>
              <a:gd name="connsiteY5" fmla="*/ 741992 h 836047"/>
              <a:gd name="connsiteX6" fmla="*/ 6204831 w 6204832"/>
              <a:gd name="connsiteY6" fmla="*/ 741992 h 836047"/>
              <a:gd name="connsiteX7" fmla="*/ 6204831 w 6204832"/>
              <a:gd name="connsiteY7" fmla="*/ 836047 h 836047"/>
              <a:gd name="connsiteX8" fmla="*/ 2954095 w 6204832"/>
              <a:gd name="connsiteY8" fmla="*/ 836047 h 836047"/>
              <a:gd name="connsiteX9" fmla="*/ 2930417 w 6204832"/>
              <a:gd name="connsiteY9" fmla="*/ 833175 h 836047"/>
              <a:gd name="connsiteX10" fmla="*/ 165022 w 6204832"/>
              <a:gd name="connsiteY10" fmla="*/ 73132 h 8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4832" h="836047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5168" y="210757"/>
                  <a:pt x="3397819" y="210757"/>
                </a:cubicBezTo>
                <a:cubicBezTo>
                  <a:pt x="4247941" y="210757"/>
                  <a:pt x="5080458" y="172602"/>
                  <a:pt x="5889052" y="99488"/>
                </a:cubicBezTo>
                <a:lnTo>
                  <a:pt x="6204832" y="63660"/>
                </a:ln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close/>
              </a:path>
            </a:pathLst>
          </a:custGeom>
          <a:solidFill>
            <a:srgbClr val="403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0A6D83-D876-44E9-844F-067A0C9D2F58}"/>
              </a:ext>
            </a:extLst>
          </p:cNvPr>
          <p:cNvSpPr/>
          <p:nvPr userDrawn="1"/>
        </p:nvSpPr>
        <p:spPr>
          <a:xfrm>
            <a:off x="0" y="2240554"/>
            <a:ext cx="9144000" cy="3861530"/>
          </a:xfrm>
          <a:custGeom>
            <a:avLst/>
            <a:gdLst>
              <a:gd name="connsiteX0" fmla="*/ 4072878 w 4072878"/>
              <a:gd name="connsiteY0" fmla="*/ 0 h 2548371"/>
              <a:gd name="connsiteX1" fmla="*/ 4072878 w 4072878"/>
              <a:gd name="connsiteY1" fmla="*/ 2451296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878" h="2548371">
                <a:moveTo>
                  <a:pt x="4072878" y="0"/>
                </a:moveTo>
                <a:lnTo>
                  <a:pt x="4072878" y="2451296"/>
                </a:lnTo>
                <a:lnTo>
                  <a:pt x="3967388" y="2474940"/>
                </a:lnTo>
                <a:cubicBezTo>
                  <a:pt x="3697268" y="2523191"/>
                  <a:pt x="3419156" y="2548371"/>
                  <a:pt x="3135163" y="2548371"/>
                </a:cubicBezTo>
                <a:cubicBezTo>
                  <a:pt x="1999192" y="2548371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close/>
              </a:path>
            </a:pathLst>
          </a:custGeom>
          <a:solidFill>
            <a:srgbClr val="259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BCC98-1580-4C28-8EDC-0F8AF5CA9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8" y="2814638"/>
            <a:ext cx="6858000" cy="2387600"/>
          </a:xfrm>
        </p:spPr>
        <p:txBody>
          <a:bodyPr rIns="365760" anchor="b">
            <a:normAutofit/>
          </a:bodyPr>
          <a:lstStyle>
            <a:lvl1pPr algn="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19115-C742-440E-8A08-171CBD18F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8" y="5202238"/>
            <a:ext cx="6858000" cy="899846"/>
          </a:xfrm>
        </p:spPr>
        <p:txBody>
          <a:bodyPr rIns="365760">
            <a:normAutofit/>
          </a:bodyPr>
          <a:lstStyle>
            <a:lvl1pPr marL="0" indent="0" algn="r">
              <a:buNone/>
              <a:defRPr sz="20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0A06-6586-46C1-B5BF-0E56DC48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BDF8E-04ED-4796-A02C-D6887C62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07708-0653-4BFE-BDCB-7EDB4C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74A6-9ACF-48E9-94B2-A31C5D9D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8485-679C-4CBF-96E0-7B94ACE0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C0E27-1D0F-4482-BEB4-7B35D130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A8B8C-412F-4976-86BF-30269820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85394-D95D-4871-B12A-BAB69CEA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58251-DB04-4CC3-8D3F-72EFC2D5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641-9EB4-47B3-96C0-8C6296E9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35125-47C4-4402-8ECD-A77221001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04F91-84C2-4779-B493-9A846A0B9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BC727-52D8-44D1-9315-E16DC5F8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21E5-8C17-46A9-941A-D3D45533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FAE64-06A5-4DE1-81C2-B4718D55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7C73-0918-49E5-B934-2FDB3935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601DD-4B31-4C85-8BF4-8E25AA335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22BC-0AD6-44A3-B05F-C1991EE0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789E-B678-4E09-BDB1-7B16B525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1187-E69A-4C50-93EC-72399E53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16490-53E5-4B7C-B69A-D1843F524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891A-25FC-4192-AC93-F8C596742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5203-0495-4DDC-A983-D66926B4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0432-3913-4AEC-96D5-1119D47A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639B-5ED7-488C-9414-EABF4BC8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747213" y="6121399"/>
            <a:ext cx="364959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</a:t>
            </a:r>
            <a:r>
              <a:rPr lang="en-US" baseline="0">
                <a:solidFill>
                  <a:srgbClr val="A5CD00"/>
                </a:solidFill>
              </a:rPr>
              <a:t>free PowerPoint template </a:t>
            </a:r>
            <a:r>
              <a:rPr lang="en-US" baseline="0" dirty="0">
                <a:solidFill>
                  <a:srgbClr val="A5CD00"/>
                </a:solidFill>
              </a:rPr>
              <a:t>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6487"/>
            <a:ext cx="7886700" cy="3970476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33844" y="-241"/>
            <a:ext cx="9110156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259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3296950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403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59"/>
            <a:ext cx="851535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85998" y="1018599"/>
            <a:ext cx="6858000" cy="714499"/>
          </a:xfrm>
        </p:spPr>
        <p:txBody>
          <a:bodyPr rIns="365760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75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6487"/>
            <a:ext cx="7886700" cy="3970476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33844" y="-241"/>
            <a:ext cx="9110156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259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3296950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403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59"/>
            <a:ext cx="851535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85998" y="1018599"/>
            <a:ext cx="6858000" cy="714499"/>
          </a:xfrm>
        </p:spPr>
        <p:txBody>
          <a:bodyPr rIns="365760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8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6487"/>
            <a:ext cx="7886700" cy="3970476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33844" y="-241"/>
            <a:ext cx="9110156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259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3296950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59"/>
            <a:ext cx="851535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85998" y="1018599"/>
            <a:ext cx="6858000" cy="714499"/>
          </a:xfrm>
        </p:spPr>
        <p:txBody>
          <a:bodyPr rIns="365760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3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04AC-9159-4934-8481-28CFB4B4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6811C-389E-4C9A-9545-FD7B79A7D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2F26-D929-4224-B7D5-F9CC419E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DAD2-3D9E-4B72-AB17-C033F18A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86D7-6C7E-4A29-AFAD-F8AF921E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8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26FE-2A1A-42E8-8EB8-E8C2F1FF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07FC-5F80-4767-A8D4-75E008AE6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DFBF-95C8-482A-B30A-04986A025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208A8-1524-4742-BDE9-246AD4B9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00CFF-B864-4717-99A5-43C9EA07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F6820-5E3F-49A9-8E44-8ECF083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783B-03A0-409F-8573-D57329B5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7087-5633-49FA-8485-A981586B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79E2C-033B-4FBA-A3E2-A445B074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FFF85-E5C7-4BEE-B6C4-60A80C3B6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009E7-C5BE-40E0-9D13-EBAA5DE9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01D6F-9B4A-4DA8-874F-D47E161C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3727-9126-450C-9166-FA163FBC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D302A-A571-4F55-8B61-EA8AB97E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8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D749-FDF9-4F94-A421-8EABE309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4008-8BD8-4542-8DFA-D33857B3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89E25-02BB-4E6D-A193-F5D306FA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C2355-36B6-4F9E-BA79-5CA5E9C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6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1EAFB-B6A5-4380-9C39-01D3761D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85C40-FDBA-43C0-90CF-DDBB124A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6155-F780-4D68-868D-D48E5912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2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presentationgo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4E5A5-FAF5-42E9-A705-A2830C62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365760" bIns="45720" rtlCol="0" anchor="b">
            <a:normAutofit/>
          </a:bodyPr>
          <a:lstStyle/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E322A-EE1B-4EA9-BECD-220E5044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6965-5A0F-4C0C-9415-32EBA327B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DA46F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338F-E89C-43B8-B0CB-A1D888EA8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DA46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A7CEF-ACB9-4347-8B7A-F5C824194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DA46F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67DC16-0617-4BAD-B279-658D1101462B}"/>
              </a:ext>
            </a:extLst>
          </p:cNvPr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B52455-0488-44FB-AC45-0F087666BC27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F69A73-B888-43F4-AAFD-7161DCD25AE3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FF6F4D3-BBCF-41EB-815A-CB952A23CB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8665C17-6FB6-48DB-B536-80F00E337511}"/>
              </a:ext>
            </a:extLst>
          </p:cNvPr>
          <p:cNvSpPr/>
          <p:nvPr/>
        </p:nvSpPr>
        <p:spPr>
          <a:xfrm>
            <a:off x="-66674" y="6959601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16" tooltip="PresentationGo!"/>
              </a:rPr>
              <a:t>presentationgo.com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1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80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lang="en-US" sz="3600" b="1" kern="1200" cap="all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625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10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9" y="189186"/>
            <a:ext cx="8021292" cy="1325563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2-5 معاینه پزشکی متقاضیان ادامه بیمه به طور اختیاری 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6B5ED-C1AF-4C5E-8A14-4BB29367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12" y="2028603"/>
            <a:ext cx="8335617" cy="36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6041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11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9" y="189186"/>
            <a:ext cx="8021292" cy="1325563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2-6 نحوه پرداخت حق بیمه اختیاری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26087-4078-4B03-97C6-EA410C76B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2594459"/>
            <a:ext cx="8150087" cy="29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179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12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20" y="320759"/>
            <a:ext cx="8515350" cy="132556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3- بیمه صاحبان حرف و مشاغل آزاد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07917-48FC-4C30-B8E7-5703542DC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73" y="2142176"/>
            <a:ext cx="8515350" cy="26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2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13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9" y="189186"/>
            <a:ext cx="8021292" cy="1325563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tx1"/>
                </a:solidFill>
                <a:cs typeface="B Titr" panose="00000700000000000000" pitchFamily="2" charset="-78"/>
              </a:rPr>
              <a:t>3-2 سن متقاضی بیمه صاحبان حرف و مشاغل آزاد</a:t>
            </a:r>
            <a:endParaRPr lang="en-US" sz="2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CD736-C183-49A5-8898-229DC7FB7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56" y="2260806"/>
            <a:ext cx="8607287" cy="2336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83B3E3-45CB-42BF-82A7-85C7DCB6E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59" y="4868126"/>
            <a:ext cx="8396080" cy="98132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68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14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9" y="189186"/>
            <a:ext cx="8021292" cy="1325563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tx1"/>
                </a:solidFill>
                <a:cs typeface="B Titr" panose="00000700000000000000" pitchFamily="2" charset="-78"/>
              </a:rPr>
              <a:t>3-3 نرخ حق بیمه جهت استفاده از امتیازات مقرر برای بیمه صاحبان حرف و مشاغل آزاد به شرح ذیل است :</a:t>
            </a:r>
            <a:endParaRPr lang="en-US" sz="2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60744-4EC6-43FA-BE96-52A9A20FD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1775792"/>
            <a:ext cx="8653669" cy="45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4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15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97" y="136524"/>
            <a:ext cx="7385188" cy="1533597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tx1"/>
                </a:solidFill>
                <a:cs typeface="B Titr" panose="00000700000000000000" pitchFamily="2" charset="-78"/>
              </a:rPr>
              <a:t>3-4 تعهدات درمانی و نحوه استفاده بیمه شدگان بیمه صاحبان حرف و مشاغل آزاد از امکانات درمانی سازمان تامین اجتماعی</a:t>
            </a:r>
            <a:endParaRPr lang="en-US" sz="2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39132-F646-4237-97EA-ABD9A154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4" y="2579814"/>
            <a:ext cx="8825947" cy="1698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70D2F3-1C5A-44B7-B7B4-A30531DE4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4" y="4648359"/>
            <a:ext cx="8587409" cy="110827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6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16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97" y="136524"/>
            <a:ext cx="7385188" cy="1533597"/>
          </a:xfrm>
        </p:spPr>
        <p:txBody>
          <a:bodyPr>
            <a:normAutofit/>
          </a:bodyPr>
          <a:lstStyle/>
          <a:p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3-5 نحوه پرداخت حق بیمه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9E710-EF03-4F2A-BDF1-AADF6F1CA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6" y="2412999"/>
            <a:ext cx="8481391" cy="30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0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8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17</a:t>
            </a:fld>
            <a:endParaRPr lang="en-US"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D025B-77A9-4587-90D4-1C30C02FBB63}"/>
              </a:ext>
            </a:extLst>
          </p:cNvPr>
          <p:cNvSpPr txBox="1"/>
          <p:nvPr/>
        </p:nvSpPr>
        <p:spPr>
          <a:xfrm>
            <a:off x="579368" y="848139"/>
            <a:ext cx="79852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بیمه تامین اجتماعی ویژه اعضای سازمان نظام مهندسی ساختمان دارای پروانه اشتغال به کار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64603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18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98" y="1765246"/>
            <a:ext cx="8602524" cy="1325563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ثبت نام بیمه تامین اجتماعی خویش فرما بیمه صاحبان حرف و مشاغل آزاد ویژه اعضای دارای پروانه اشتغال مهندسی سازمان نظام مهندسی ساختمان استان خراسان رضوی طبق روال گذشته انجام می پذیرد.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2C6E8-FCC1-490F-BDBF-75009E9613AD}"/>
              </a:ext>
            </a:extLst>
          </p:cNvPr>
          <p:cNvSpPr txBox="1"/>
          <p:nvPr/>
        </p:nvSpPr>
        <p:spPr>
          <a:xfrm>
            <a:off x="821635" y="5314122"/>
            <a:ext cx="785853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/>
              <a:t>متقاضیان می توانند پس از مطالعه مواردی که در ادامه به آنها می پردازیم، در صورت تمایل ثبت نام نمایند.</a:t>
            </a: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E8DDF-520C-4DA8-A564-E4900C906BBE}"/>
              </a:ext>
            </a:extLst>
          </p:cNvPr>
          <p:cNvSpPr txBox="1"/>
          <p:nvPr/>
        </p:nvSpPr>
        <p:spPr>
          <a:xfrm>
            <a:off x="656812" y="3425152"/>
            <a:ext cx="80382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cs typeface="B Titr" panose="00000700000000000000" pitchFamily="2" charset="-78"/>
              </a:rPr>
              <a:t>سازمان نظام مهندسی ساختمان استان خراسان رضوی با استناد به موافقتنامه ما بین سازمان نظام مهندسی ساختمان و سازمان تامین اجتماعی و در راستای اجرای ماده 7 قانون تامین اجتماعی ( بخشنامه 670 و 670/1 ) مهندسان عضو سازمان را که حائز شرایط مندرج در موافقتنامه مذکور باشند تحت پوشش بیمه تامین اجتماعی خویش فرما (بیمه صاحبان حرف و مشاغل آزاد) بیمه می نماید.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770549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19</a:t>
            </a:fld>
            <a:endParaRPr lang="en-US"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43238E-9368-4C4E-A8C6-291A22DE3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91" y="2080533"/>
            <a:ext cx="8335617" cy="30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0" y="6360354"/>
            <a:ext cx="6858000" cy="393025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مرداد ماه 1401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ECEEFAB-8007-4E30-80A1-6265CA3AF86A}"/>
              </a:ext>
            </a:extLst>
          </p:cNvPr>
          <p:cNvSpPr/>
          <p:nvPr/>
        </p:nvSpPr>
        <p:spPr>
          <a:xfrm>
            <a:off x="3" y="2814638"/>
            <a:ext cx="3296950" cy="1420932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403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F63855-C01D-4679-BA4B-518781FB0F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7" b="9037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511092-F10F-46F1-94D0-A0F5E3B4DC59}"/>
              </a:ext>
            </a:extLst>
          </p:cNvPr>
          <p:cNvSpPr txBox="1"/>
          <p:nvPr/>
        </p:nvSpPr>
        <p:spPr>
          <a:xfrm>
            <a:off x="268357" y="3525104"/>
            <a:ext cx="8607285" cy="1849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kumimoji="0" lang="fa-IR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B Titr" panose="00000700000000000000" pitchFamily="2" charset="-78"/>
              </a:rPr>
              <a:t>مباحث حقوقی سازمان نظام مهندسی خراسان رضوی</a:t>
            </a:r>
            <a:br>
              <a:rPr kumimoji="0" lang="fa-IR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B Titr" panose="00000700000000000000" pitchFamily="2" charset="-78"/>
              </a:rPr>
            </a:br>
            <a:r>
              <a:rPr kumimoji="0" lang="fa-IR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B Titr" panose="00000700000000000000" pitchFamily="2" charset="-78"/>
              </a:rPr>
              <a:t>علیرضا زنگنه – مشاور حقوقی سازمان نظام مهندسی</a:t>
            </a: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3956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20</a:t>
            </a:fld>
            <a:endParaRPr lang="en-US"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BF499-0084-44EB-85BA-9005330A9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7" y="1815547"/>
            <a:ext cx="8899791" cy="4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0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21</a:t>
            </a:fld>
            <a:endParaRPr lang="en-US"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8C930-DF96-4B50-897D-DCAB6CF0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" y="2277561"/>
            <a:ext cx="8600661" cy="33016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46560E-9927-43AB-A4B0-77D3E21F3F5E}"/>
              </a:ext>
            </a:extLst>
          </p:cNvPr>
          <p:cNvSpPr/>
          <p:nvPr/>
        </p:nvSpPr>
        <p:spPr>
          <a:xfrm>
            <a:off x="7924801" y="2277561"/>
            <a:ext cx="1007165" cy="743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8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22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C371C-96CD-4C4D-B384-A4C85611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545"/>
            <a:ext cx="8515350" cy="1693088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در اجرای بخش نامه شماره 670/1 فی ما بین سازمان نظام مهندسی ساختمان و تامین اجتماعی (شعبه 1)،</a:t>
            </a:r>
            <a:b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 فرآیند بیمه مهندسان به شرح ذیل می باشد :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0AAEB8-C32C-4CD6-948B-4040AA77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300277"/>
            <a:ext cx="7831031" cy="31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2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23</a:t>
            </a:fld>
            <a:endParaRPr lang="en-US"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6417F-A6CD-4018-8FF7-C4EF3838D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6" y="2137187"/>
            <a:ext cx="8580783" cy="30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6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58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24</a:t>
            </a:fld>
            <a:endParaRPr lang="en-US"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0AC7C-5E9C-4814-A952-B8C804BD4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77" y="337295"/>
            <a:ext cx="4840356" cy="290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0BD44A-18DC-4130-BDC1-8A1DC7356E8E}"/>
              </a:ext>
            </a:extLst>
          </p:cNvPr>
          <p:cNvSpPr txBox="1"/>
          <p:nvPr/>
        </p:nvSpPr>
        <p:spPr>
          <a:xfrm>
            <a:off x="2067338" y="3504345"/>
            <a:ext cx="5247033" cy="25891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cs typeface="B Titr" panose="00000700000000000000" pitchFamily="2" charset="-78"/>
              </a:rPr>
              <a:t>علیرضا زنگنه : مشاور حقوقی سازمان نظام مهندسی 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Titr" panose="00000700000000000000" pitchFamily="2" charset="-78"/>
              </a:rPr>
              <a:t>زمان مراجعه : شنبه – یکشنبه - چهارشنبه 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Titr" panose="00000700000000000000" pitchFamily="2" charset="-78"/>
              </a:rPr>
              <a:t>ساعات مراجعه : 9 الی 12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Titr" panose="00000700000000000000" pitchFamily="2" charset="-78"/>
              </a:rPr>
              <a:t>تلفن تماس سازمان : 37015371 -051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Titr" panose="00000700000000000000" pitchFamily="2" charset="-78"/>
              </a:rPr>
              <a:t>تلفن همراه : 09151153798</a:t>
            </a:r>
            <a:endParaRPr lang="en-US" sz="2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10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25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3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3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07507"/>
            <a:ext cx="8515350" cy="132556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مقدمه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883B0-DF21-4CC1-B8EE-675DF08A4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0" y="2425148"/>
            <a:ext cx="8288200" cy="31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2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93E7D9-8850-4C83-9D26-5F9D6384B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963895"/>
              </p:ext>
            </p:extLst>
          </p:nvPr>
        </p:nvGraphicFramePr>
        <p:xfrm>
          <a:off x="413716" y="1924879"/>
          <a:ext cx="8316568" cy="423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00C5ECE-B3D1-4AA1-874E-665A5FFC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34011"/>
            <a:ext cx="8515350" cy="1325563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معرفی انواع بیمه های تامین اجتماعی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94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5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20" y="320759"/>
            <a:ext cx="8515350" cy="132556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1- بیمه اجباری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5F094-85CE-4E6F-98BA-862A952F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20" y="1980565"/>
            <a:ext cx="8309113" cy="2280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C72C8-82B1-46CB-8639-B75B9C5CF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20" y="4645781"/>
            <a:ext cx="8309113" cy="132556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88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6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20" y="320759"/>
            <a:ext cx="8515350" cy="132556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2- بیمه اختیاری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552C7-80B5-4A96-B55F-94AFDA74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98" y="2156279"/>
            <a:ext cx="8515350" cy="30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9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7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47" y="241246"/>
            <a:ext cx="8515350" cy="1325563"/>
          </a:xfrm>
        </p:spPr>
        <p:txBody>
          <a:bodyPr>
            <a:normAutofit/>
          </a:bodyPr>
          <a:lstStyle/>
          <a:p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2-2 شرایط ادامه بیمه به صورت اختیاری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EDCCFA-95AF-4660-A65E-C1BFA57C4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438241"/>
            <a:ext cx="8515350" cy="29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8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51" y="189186"/>
            <a:ext cx="8515350" cy="1325563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2-3 نرخ پرداخت حق بیمه و تعهدات قانونی بیمه اختیاری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2ABD6-E611-403E-9A05-88E3EA3A5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404062"/>
            <a:ext cx="8515350" cy="27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1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A269BB-9CF1-436E-9ADF-E46804694E4E}" type="slidenum">
              <a:rPr lang="en-US">
                <a:latin typeface="Calibri" panose="020F0502020204030204"/>
              </a:rPr>
              <a:pPr defTabSz="685800"/>
              <a:t>9</a:t>
            </a:fld>
            <a:endParaRPr lang="en-US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9" y="189186"/>
            <a:ext cx="8021292" cy="1325563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2-4 تعهدات درمانی و نحوه استفاده بیمه شدگان بیمه اختیاری از امکانات درمانی سازمان تامین اجتماعی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2B4AA-F659-4676-90B6-21021AFF1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2496987"/>
            <a:ext cx="8189843" cy="22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9126"/>
      </p:ext>
    </p:extLst>
  </p:cSld>
  <p:clrMapOvr>
    <a:masterClrMapping/>
  </p:clrMapOvr>
</p:sld>
</file>

<file path=ppt/theme/theme1.xml><?xml version="1.0" encoding="utf-8"?>
<a:theme xmlns:a="http://schemas.openxmlformats.org/drawingml/2006/main" name="F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Justice-4_3" id="{BF29FBB4-B034-4FB0-828E-8379E77467D0}" vid="{DEAE70AE-9D83-4EF3-BB74-A1D7F716961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Justice-4_3" id="{BF29FBB4-B034-4FB0-828E-8379E77467D0}" vid="{9BAA316D-C20F-435A-BD48-87D8CBB66F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 (1)</Template>
  <TotalTime>197</TotalTime>
  <Words>636</Words>
  <Application>Microsoft Office PowerPoint</Application>
  <PresentationFormat>On-screen Show (4:3)</PresentationFormat>
  <Paragraphs>76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 Titr</vt:lpstr>
      <vt:lpstr>Calibri</vt:lpstr>
      <vt:lpstr>Calibri Light</vt:lpstr>
      <vt:lpstr>Open Sans</vt:lpstr>
      <vt:lpstr>F (1)</vt:lpstr>
      <vt:lpstr>Custom Design</vt:lpstr>
      <vt:lpstr>PowerPoint Presentation</vt:lpstr>
      <vt:lpstr>PowerPoint Presentation</vt:lpstr>
      <vt:lpstr>مقدمه</vt:lpstr>
      <vt:lpstr>معرفی انواع بیمه های تامین اجتماعی</vt:lpstr>
      <vt:lpstr>1- بیمه اجباری</vt:lpstr>
      <vt:lpstr>2- بیمه اختیاری</vt:lpstr>
      <vt:lpstr>2-2 شرایط ادامه بیمه به صورت اختیاری</vt:lpstr>
      <vt:lpstr>2-3 نرخ پرداخت حق بیمه و تعهدات قانونی بیمه اختیاری</vt:lpstr>
      <vt:lpstr>2-4 تعهدات درمانی و نحوه استفاده بیمه شدگان بیمه اختیاری از امکانات درمانی سازمان تامین اجتماعی</vt:lpstr>
      <vt:lpstr>2-5 معاینه پزشکی متقاضیان ادامه بیمه به طور اختیاری </vt:lpstr>
      <vt:lpstr>2-6 نحوه پرداخت حق بیمه اختیاری</vt:lpstr>
      <vt:lpstr>3- بیمه صاحبان حرف و مشاغل آزاد</vt:lpstr>
      <vt:lpstr>3-2 سن متقاضی بیمه صاحبان حرف و مشاغل آزاد</vt:lpstr>
      <vt:lpstr>3-3 نرخ حق بیمه جهت استفاده از امتیازات مقرر برای بیمه صاحبان حرف و مشاغل آزاد به شرح ذیل است :</vt:lpstr>
      <vt:lpstr>3-4 تعهدات درمانی و نحوه استفاده بیمه شدگان بیمه صاحبان حرف و مشاغل آزاد از امکانات درمانی سازمان تامین اجتماعی</vt:lpstr>
      <vt:lpstr>3-5 نحوه پرداخت حق بیمه</vt:lpstr>
      <vt:lpstr>PowerPoint Presentation</vt:lpstr>
      <vt:lpstr>ثبت نام بیمه تامین اجتماعی خویش فرما بیمه صاحبان حرف و مشاغل آزاد ویژه اعضای دارای پروانه اشتغال مهندسی سازمان نظام مهندسی ساختمان استان خراسان رضوی طبق روال گذشته انجام می پذیرد.</vt:lpstr>
      <vt:lpstr>PowerPoint Presentation</vt:lpstr>
      <vt:lpstr>PowerPoint Presentation</vt:lpstr>
      <vt:lpstr>PowerPoint Presentation</vt:lpstr>
      <vt:lpstr>در اجرای بخش نامه شماره 670/1 فی ما بین سازمان نظام مهندسی ساختمان و تامین اجتماعی (شعبه 1)،  فرآیند بیمه مهندسان به شرح ذیل می باشد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Jazeereh</dc:creator>
  <dc:description>© Copyright PresentationGo.com</dc:description>
  <cp:lastModifiedBy>Sazgar</cp:lastModifiedBy>
  <cp:revision>18</cp:revision>
  <dcterms:created xsi:type="dcterms:W3CDTF">2018-10-16T08:05:46Z</dcterms:created>
  <dcterms:modified xsi:type="dcterms:W3CDTF">2022-08-17T04:37:36Z</dcterms:modified>
  <cp:category>Templates</cp:category>
</cp:coreProperties>
</file>